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71" r:id="rId3"/>
    <p:sldId id="257" r:id="rId4"/>
    <p:sldId id="258" r:id="rId5"/>
    <p:sldId id="261" r:id="rId6"/>
    <p:sldId id="259" r:id="rId7"/>
    <p:sldId id="263" r:id="rId8"/>
    <p:sldId id="265" r:id="rId9"/>
    <p:sldId id="266" r:id="rId10"/>
    <p:sldId id="267" r:id="rId11"/>
    <p:sldId id="268" r:id="rId12"/>
    <p:sldId id="269" r:id="rId13"/>
    <p:sldId id="270" r:id="rId14"/>
    <p:sldId id="264" r:id="rId15"/>
    <p:sldId id="272" r:id="rId1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CC"/>
    <a:srgbClr val="003399"/>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406020"/>
            <a:ext cx="6172199" cy="2251579"/>
          </a:xfrm>
        </p:spPr>
        <p:txBody>
          <a:bodyPr lIns="0" rIns="0" anchor="t">
            <a:noAutofit/>
          </a:bodyPr>
          <a:lstStyle>
            <a:lvl1pPr>
              <a:defRPr sz="6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066800" y="3905864"/>
            <a:ext cx="6172200" cy="1123336"/>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p:txBody>
          <a:bodyPr/>
          <a:lstStyle/>
          <a:p>
            <a:fld id="{1B06CF54-8E02-4C30-A4A2-FF523D8A5ADC}" type="datetimeFigureOut">
              <a:rPr lang="es-ES" smtClean="0"/>
              <a:t>28/01/2014</a:t>
            </a:fld>
            <a:endParaRPr lang="es-ES"/>
          </a:p>
        </p:txBody>
      </p:sp>
      <p:sp>
        <p:nvSpPr>
          <p:cNvPr id="8" name="Slide Number Placeholder 7"/>
          <p:cNvSpPr>
            <a:spLocks noGrp="1"/>
          </p:cNvSpPr>
          <p:nvPr>
            <p:ph type="sldNum" sz="quarter" idx="11"/>
          </p:nvPr>
        </p:nvSpPr>
        <p:spPr/>
        <p:txBody>
          <a:bodyPr/>
          <a:lstStyle/>
          <a:p>
            <a:fld id="{40868F1F-547C-4922-98DF-A85B64B585D9}" type="slidenum">
              <a:rPr lang="es-ES" smtClean="0"/>
              <a:t>‹Nº›</a:t>
            </a:fld>
            <a:endParaRPr lang="es-ES"/>
          </a:p>
        </p:txBody>
      </p:sp>
      <p:sp>
        <p:nvSpPr>
          <p:cNvPr id="9" name="Footer Placeholder 8"/>
          <p:cNvSpPr>
            <a:spLocks noGrp="1"/>
          </p:cNvSpPr>
          <p:nvPr>
            <p:ph type="ftr" sz="quarter" idx="12"/>
          </p:nvPr>
        </p:nvSpPr>
        <p:spPr/>
        <p:txBody>
          <a:bodyPr/>
          <a:lstStyle/>
          <a:p>
            <a:endParaRPr lang="es-E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3454400" y="1554480"/>
            <a:ext cx="4222308" cy="388620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B06CF54-8E02-4C30-A4A2-FF523D8A5ADC}" type="datetimeFigureOut">
              <a:rPr lang="es-ES" smtClean="0"/>
              <a:t>28/01/2014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0868F1F-547C-4922-98DF-A85B64B585D9}"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9848" y="1554480"/>
            <a:ext cx="2075688" cy="38862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3456432" y="1554480"/>
            <a:ext cx="4224528" cy="3886200"/>
          </a:xfrm>
        </p:spPr>
        <p:txBody>
          <a:bodyPr vert="eaVert"/>
          <a:lstStyle>
            <a:lvl1pPr algn="l">
              <a:defRPr/>
            </a:lvl1pPr>
            <a:lvl2pPr algn="l">
              <a:defRPr/>
            </a:lvl2pPr>
            <a:lvl3pPr algn="l">
              <a:defRPr/>
            </a:lvl3pPr>
            <a:lvl4pPr algn="l">
              <a:defRPr/>
            </a:lvl4pPr>
            <a:lvl5pPr algn="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B06CF54-8E02-4C30-A4A2-FF523D8A5ADC}" type="datetimeFigureOut">
              <a:rPr lang="es-ES" smtClean="0"/>
              <a:t>28/01/2014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0868F1F-547C-4922-98DF-A85B64B585D9}"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456432" y="1545336"/>
            <a:ext cx="4224528" cy="3886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9" name="Date Placeholder 8"/>
          <p:cNvSpPr>
            <a:spLocks noGrp="1"/>
          </p:cNvSpPr>
          <p:nvPr>
            <p:ph type="dt" sz="half" idx="14"/>
          </p:nvPr>
        </p:nvSpPr>
        <p:spPr/>
        <p:txBody>
          <a:bodyPr/>
          <a:lstStyle/>
          <a:p>
            <a:fld id="{1B06CF54-8E02-4C30-A4A2-FF523D8A5ADC}" type="datetimeFigureOut">
              <a:rPr lang="es-ES" smtClean="0"/>
              <a:t>28/01/2014</a:t>
            </a:fld>
            <a:endParaRPr lang="es-ES"/>
          </a:p>
        </p:txBody>
      </p:sp>
      <p:sp>
        <p:nvSpPr>
          <p:cNvPr id="10" name="Slide Number Placeholder 9"/>
          <p:cNvSpPr>
            <a:spLocks noGrp="1"/>
          </p:cNvSpPr>
          <p:nvPr>
            <p:ph type="sldNum" sz="quarter" idx="15"/>
          </p:nvPr>
        </p:nvSpPr>
        <p:spPr/>
        <p:txBody>
          <a:bodyPr/>
          <a:lstStyle/>
          <a:p>
            <a:fld id="{40868F1F-547C-4922-98DF-A85B64B585D9}" type="slidenum">
              <a:rPr lang="es-ES" smtClean="0"/>
              <a:t>‹Nº›</a:t>
            </a:fld>
            <a:endParaRPr lang="es-ES"/>
          </a:p>
        </p:txBody>
      </p:sp>
      <p:sp>
        <p:nvSpPr>
          <p:cNvPr id="11" name="Footer Placeholder 10"/>
          <p:cNvSpPr>
            <a:spLocks noGrp="1"/>
          </p:cNvSpPr>
          <p:nvPr>
            <p:ph type="ftr" sz="quarter" idx="16"/>
          </p:nvPr>
        </p:nvSpPr>
        <p:spPr/>
        <p:txBody>
          <a:bodyPr/>
          <a:lstStyle/>
          <a:p>
            <a:endParaRPr lang="es-ES"/>
          </a:p>
        </p:txBody>
      </p:sp>
      <p:sp>
        <p:nvSpPr>
          <p:cNvPr id="12" name="Title 11"/>
          <p:cNvSpPr>
            <a:spLocks noGrp="1"/>
          </p:cNvSpPr>
          <p:nvPr>
            <p:ph type="title"/>
          </p:nvPr>
        </p:nvSpPr>
        <p:spPr/>
        <p:txBody>
          <a:body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069848" y="1472184"/>
            <a:ext cx="6172200" cy="2130552"/>
          </a:xfrm>
        </p:spPr>
        <p:txBody>
          <a:bodyPr anchor="t">
            <a:noAutofit/>
          </a:bodyPr>
          <a:lstStyle>
            <a:lvl1pPr algn="l">
              <a:defRPr sz="4800" b="1"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69848" y="3886200"/>
            <a:ext cx="6172200" cy="914400"/>
          </a:xfrm>
        </p:spPr>
        <p:txBody>
          <a:bodyPr anchor="t">
            <a:normAutofit/>
          </a:bodyPr>
          <a:lstStyle>
            <a:lvl1pPr marL="0" indent="0">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1B06CF54-8E02-4C30-A4A2-FF523D8A5ADC}" type="datetimeFigureOut">
              <a:rPr lang="es-ES" smtClean="0"/>
              <a:t>28/01/2014</a:t>
            </a:fld>
            <a:endParaRPr lang="es-ES"/>
          </a:p>
        </p:txBody>
      </p:sp>
      <p:sp>
        <p:nvSpPr>
          <p:cNvPr id="8" name="Slide Number Placeholder 7"/>
          <p:cNvSpPr>
            <a:spLocks noGrp="1"/>
          </p:cNvSpPr>
          <p:nvPr>
            <p:ph type="sldNum" sz="quarter" idx="11"/>
          </p:nvPr>
        </p:nvSpPr>
        <p:spPr/>
        <p:txBody>
          <a:bodyPr/>
          <a:lstStyle/>
          <a:p>
            <a:fld id="{40868F1F-547C-4922-98DF-A85B64B585D9}" type="slidenum">
              <a:rPr lang="es-ES" smtClean="0"/>
              <a:t>‹Nº›</a:t>
            </a:fld>
            <a:endParaRPr lang="es-ES"/>
          </a:p>
        </p:txBody>
      </p:sp>
      <p:sp>
        <p:nvSpPr>
          <p:cNvPr id="9" name="Footer Placeholder 8"/>
          <p:cNvSpPr>
            <a:spLocks noGrp="1"/>
          </p:cNvSpPr>
          <p:nvPr>
            <p:ph type="ftr" sz="quarter" idx="12"/>
          </p:nvPr>
        </p:nvSpPr>
        <p:spPr/>
        <p:txBody>
          <a:bodyPr/>
          <a:lstStyle/>
          <a:p>
            <a:endParaRPr lang="es-E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6325" cy="1066800"/>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486998" y="1915859"/>
            <a:ext cx="3646966" cy="2881426"/>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96754" y="1915881"/>
            <a:ext cx="3639311" cy="2881398"/>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9" name="Date Placeholder 8"/>
          <p:cNvSpPr>
            <a:spLocks noGrp="1"/>
          </p:cNvSpPr>
          <p:nvPr>
            <p:ph type="dt" sz="half" idx="10"/>
          </p:nvPr>
        </p:nvSpPr>
        <p:spPr/>
        <p:txBody>
          <a:bodyPr/>
          <a:lstStyle/>
          <a:p>
            <a:fld id="{1B06CF54-8E02-4C30-A4A2-FF523D8A5ADC}" type="datetimeFigureOut">
              <a:rPr lang="es-ES" smtClean="0"/>
              <a:t>28/01/2014</a:t>
            </a:fld>
            <a:endParaRPr lang="es-ES"/>
          </a:p>
        </p:txBody>
      </p:sp>
      <p:sp>
        <p:nvSpPr>
          <p:cNvPr id="10" name="Slide Number Placeholder 9"/>
          <p:cNvSpPr>
            <a:spLocks noGrp="1"/>
          </p:cNvSpPr>
          <p:nvPr>
            <p:ph type="sldNum" sz="quarter" idx="11"/>
          </p:nvPr>
        </p:nvSpPr>
        <p:spPr/>
        <p:txBody>
          <a:bodyPr/>
          <a:lstStyle/>
          <a:p>
            <a:fld id="{40868F1F-547C-4922-98DF-A85B64B585D9}" type="slidenum">
              <a:rPr lang="es-ES" smtClean="0"/>
              <a:t>‹Nº›</a:t>
            </a:fld>
            <a:endParaRPr lang="es-ES"/>
          </a:p>
        </p:txBody>
      </p:sp>
      <p:sp>
        <p:nvSpPr>
          <p:cNvPr id="11" name="Footer Placeholder 10"/>
          <p:cNvSpPr>
            <a:spLocks noGrp="1"/>
          </p:cNvSpPr>
          <p:nvPr>
            <p:ph type="ftr" sz="quarter" idx="12"/>
          </p:nvPr>
        </p:nvSpPr>
        <p:spPr>
          <a:xfrm>
            <a:off x="493776" y="6356350"/>
            <a:ext cx="5102352" cy="365125"/>
          </a:xfrm>
        </p:spPr>
        <p:txBody>
          <a:bodyPr/>
          <a:lstStyle/>
          <a:p>
            <a:endParaRPr lang="es-E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5734" cy="1066799"/>
          </a:xfrm>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95301" y="1916113"/>
            <a:ext cx="3638550"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95300" y="2860676"/>
            <a:ext cx="3638550" cy="2882899"/>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92625" y="1916113"/>
            <a:ext cx="3660775"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92626" y="2860676"/>
            <a:ext cx="3651250" cy="2882900"/>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0" name="Date Placeholder 9"/>
          <p:cNvSpPr>
            <a:spLocks noGrp="1"/>
          </p:cNvSpPr>
          <p:nvPr>
            <p:ph type="dt" sz="half" idx="10"/>
          </p:nvPr>
        </p:nvSpPr>
        <p:spPr/>
        <p:txBody>
          <a:bodyPr/>
          <a:lstStyle/>
          <a:p>
            <a:fld id="{1B06CF54-8E02-4C30-A4A2-FF523D8A5ADC}" type="datetimeFigureOut">
              <a:rPr lang="es-ES" smtClean="0"/>
              <a:t>28/01/2014</a:t>
            </a:fld>
            <a:endParaRPr lang="es-ES"/>
          </a:p>
        </p:txBody>
      </p:sp>
      <p:sp>
        <p:nvSpPr>
          <p:cNvPr id="11" name="Slide Number Placeholder 10"/>
          <p:cNvSpPr>
            <a:spLocks noGrp="1"/>
          </p:cNvSpPr>
          <p:nvPr>
            <p:ph type="sldNum" sz="quarter" idx="11"/>
          </p:nvPr>
        </p:nvSpPr>
        <p:spPr/>
        <p:txBody>
          <a:bodyPr/>
          <a:lstStyle/>
          <a:p>
            <a:fld id="{40868F1F-547C-4922-98DF-A85B64B585D9}" type="slidenum">
              <a:rPr lang="es-ES" smtClean="0"/>
              <a:t>‹Nº›</a:t>
            </a:fld>
            <a:endParaRPr lang="es-ES"/>
          </a:p>
        </p:txBody>
      </p:sp>
      <p:sp>
        <p:nvSpPr>
          <p:cNvPr id="12" name="Footer Placeholder 11"/>
          <p:cNvSpPr>
            <a:spLocks noGrp="1"/>
          </p:cNvSpPr>
          <p:nvPr>
            <p:ph type="ftr" sz="quarter" idx="12"/>
          </p:nvPr>
        </p:nvSpPr>
        <p:spPr>
          <a:xfrm>
            <a:off x="493776" y="6356350"/>
            <a:ext cx="5102352" cy="365125"/>
          </a:xfrm>
        </p:spPr>
        <p:txBody>
          <a:bodyPr/>
          <a:lstStyle/>
          <a:p>
            <a:endParaRPr lang="es-E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162800" y="1551543"/>
            <a:ext cx="1828800" cy="365125"/>
          </a:xfrm>
        </p:spPr>
        <p:txBody>
          <a:bodyPr/>
          <a:lstStyle/>
          <a:p>
            <a:fld id="{1B06CF54-8E02-4C30-A4A2-FF523D8A5ADC}" type="datetimeFigureOut">
              <a:rPr lang="es-ES" smtClean="0"/>
              <a:t>28/01/2014</a:t>
            </a:fld>
            <a:endParaRPr lang="es-ES"/>
          </a:p>
        </p:txBody>
      </p:sp>
      <p:sp>
        <p:nvSpPr>
          <p:cNvPr id="5" name="Title 4"/>
          <p:cNvSpPr>
            <a:spLocks noGrp="1"/>
          </p:cNvSpPr>
          <p:nvPr>
            <p:ph type="title"/>
          </p:nvPr>
        </p:nvSpPr>
        <p:spPr/>
        <p:txBody>
          <a:bodyPr/>
          <a:lstStyle/>
          <a:p>
            <a:r>
              <a:rPr lang="es-ES" smtClean="0"/>
              <a:t>Haga clic para modificar el estilo de título del patrón</a:t>
            </a:r>
            <a:endParaRPr lang="en-US" dirty="0"/>
          </a:p>
        </p:txBody>
      </p:sp>
      <p:sp>
        <p:nvSpPr>
          <p:cNvPr id="4" name="Slide Number Placeholder 3"/>
          <p:cNvSpPr>
            <a:spLocks noGrp="1"/>
          </p:cNvSpPr>
          <p:nvPr>
            <p:ph type="sldNum" sz="quarter" idx="11"/>
          </p:nvPr>
        </p:nvSpPr>
        <p:spPr/>
        <p:txBody>
          <a:bodyPr/>
          <a:lstStyle/>
          <a:p>
            <a:fld id="{40868F1F-547C-4922-98DF-A85B64B585D9}" type="slidenum">
              <a:rPr lang="es-ES" smtClean="0"/>
              <a:t>‹Nº›</a:t>
            </a:fld>
            <a:endParaRPr lang="es-ES"/>
          </a:p>
        </p:txBody>
      </p:sp>
      <p:sp>
        <p:nvSpPr>
          <p:cNvPr id="6" name="Footer Placeholder 5"/>
          <p:cNvSpPr>
            <a:spLocks noGrp="1"/>
          </p:cNvSpPr>
          <p:nvPr>
            <p:ph type="ftr" sz="quarter" idx="12"/>
          </p:nvPr>
        </p:nvSpPr>
        <p:spPr/>
        <p:txBody>
          <a:bodyPr/>
          <a:lstStyle/>
          <a:p>
            <a:endParaRPr lang="es-E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06CF54-8E02-4C30-A4A2-FF523D8A5ADC}" type="datetimeFigureOut">
              <a:rPr lang="es-ES" smtClean="0"/>
              <a:t>28/01/2014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40868F1F-547C-4922-98DF-A85B64B585D9}"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450" y="1920876"/>
            <a:ext cx="3654425" cy="2889249"/>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 name="Title 1"/>
          <p:cNvSpPr>
            <a:spLocks noGrp="1"/>
          </p:cNvSpPr>
          <p:nvPr>
            <p:ph type="title"/>
          </p:nvPr>
        </p:nvSpPr>
        <p:spPr>
          <a:xfrm>
            <a:off x="493776" y="606425"/>
            <a:ext cx="3629025" cy="1041400"/>
          </a:xfrm>
        </p:spPr>
        <p:txBody>
          <a:bodyPr anchor="t">
            <a:normAutofit/>
          </a:bodyPr>
          <a:lstStyle>
            <a:lvl1pPr algn="l">
              <a:defRPr sz="18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495300" y="1920875"/>
            <a:ext cx="3629025" cy="1812925"/>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1B06CF54-8E02-4C30-A4A2-FF523D8A5ADC}" type="datetimeFigureOut">
              <a:rPr lang="es-ES" smtClean="0"/>
              <a:t>28/01/2014</a:t>
            </a:fld>
            <a:endParaRPr lang="es-ES"/>
          </a:p>
        </p:txBody>
      </p:sp>
      <p:sp>
        <p:nvSpPr>
          <p:cNvPr id="9" name="Slide Number Placeholder 8"/>
          <p:cNvSpPr>
            <a:spLocks noGrp="1"/>
          </p:cNvSpPr>
          <p:nvPr>
            <p:ph type="sldNum" sz="quarter" idx="11"/>
          </p:nvPr>
        </p:nvSpPr>
        <p:spPr/>
        <p:txBody>
          <a:bodyPr/>
          <a:lstStyle/>
          <a:p>
            <a:fld id="{40868F1F-547C-4922-98DF-A85B64B585D9}" type="slidenum">
              <a:rPr lang="es-ES" smtClean="0"/>
              <a:t>‹Nº›</a:t>
            </a:fld>
            <a:endParaRPr lang="es-ES"/>
          </a:p>
        </p:txBody>
      </p:sp>
      <p:sp>
        <p:nvSpPr>
          <p:cNvPr id="10" name="Footer Placeholder 9"/>
          <p:cNvSpPr>
            <a:spLocks noGrp="1"/>
          </p:cNvSpPr>
          <p:nvPr>
            <p:ph type="ftr" sz="quarter" idx="12"/>
          </p:nvPr>
        </p:nvSpPr>
        <p:spPr>
          <a:xfrm>
            <a:off x="493776" y="6356350"/>
            <a:ext cx="5102352" cy="365125"/>
          </a:xfrm>
        </p:spPr>
        <p:txBody>
          <a:bodyPr/>
          <a:lstStyle/>
          <a:p>
            <a:endParaRPr lang="es-E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93776" y="600074"/>
            <a:ext cx="2074862" cy="1981201"/>
          </a:xfrm>
          <a:ln>
            <a:noFill/>
          </a:ln>
        </p:spPr>
        <p:txBody>
          <a:bodyPr anchor="t">
            <a:normAutofit/>
          </a:bodyPr>
          <a:lstStyle>
            <a:lvl1pPr algn="l">
              <a:defRPr sz="18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2963862" y="1650999"/>
            <a:ext cx="5627687" cy="42207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963862" y="614363"/>
            <a:ext cx="3741738" cy="909637"/>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1B06CF54-8E02-4C30-A4A2-FF523D8A5ADC}" type="datetimeFigureOut">
              <a:rPr lang="es-ES" smtClean="0"/>
              <a:t>28/01/2014</a:t>
            </a:fld>
            <a:endParaRPr lang="es-ES"/>
          </a:p>
        </p:txBody>
      </p:sp>
      <p:sp>
        <p:nvSpPr>
          <p:cNvPr id="9" name="Slide Number Placeholder 8"/>
          <p:cNvSpPr>
            <a:spLocks noGrp="1"/>
          </p:cNvSpPr>
          <p:nvPr>
            <p:ph type="sldNum" sz="quarter" idx="11"/>
          </p:nvPr>
        </p:nvSpPr>
        <p:spPr/>
        <p:txBody>
          <a:bodyPr/>
          <a:lstStyle/>
          <a:p>
            <a:fld id="{40868F1F-547C-4922-98DF-A85B64B585D9}" type="slidenum">
              <a:rPr lang="es-ES" smtClean="0"/>
              <a:t>‹Nº›</a:t>
            </a:fld>
            <a:endParaRPr lang="es-ES"/>
          </a:p>
        </p:txBody>
      </p:sp>
      <p:sp>
        <p:nvSpPr>
          <p:cNvPr id="10" name="Footer Placeholder 9"/>
          <p:cNvSpPr>
            <a:spLocks noGrp="1"/>
          </p:cNvSpPr>
          <p:nvPr>
            <p:ph type="ftr" sz="quarter" idx="12"/>
          </p:nvPr>
        </p:nvSpPr>
        <p:spPr>
          <a:xfrm>
            <a:off x="493776" y="6356350"/>
            <a:ext cx="5102352" cy="365125"/>
          </a:xfrm>
        </p:spPr>
        <p:txBody>
          <a:bodyPr/>
          <a:lstStyle/>
          <a:p>
            <a:endParaRPr lang="es-E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1554480"/>
            <a:ext cx="2073348" cy="1979466"/>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454400" y="1547036"/>
            <a:ext cx="4222308" cy="3886202"/>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162800" y="189468"/>
            <a:ext cx="1828800"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1B06CF54-8E02-4C30-A4A2-FF523D8A5ADC}" type="datetimeFigureOut">
              <a:rPr lang="es-ES" smtClean="0"/>
              <a:t>28/01/2014</a:t>
            </a:fld>
            <a:endParaRPr lang="es-ES"/>
          </a:p>
        </p:txBody>
      </p:sp>
      <p:sp>
        <p:nvSpPr>
          <p:cNvPr id="5" name="Footer Placeholder 4"/>
          <p:cNvSpPr>
            <a:spLocks noGrp="1"/>
          </p:cNvSpPr>
          <p:nvPr>
            <p:ph type="ftr" sz="quarter" idx="3"/>
          </p:nvPr>
        </p:nvSpPr>
        <p:spPr>
          <a:xfrm>
            <a:off x="1069848" y="6356350"/>
            <a:ext cx="5102352" cy="365125"/>
          </a:xfrm>
          <a:prstGeom prst="rect">
            <a:avLst/>
          </a:prstGeom>
        </p:spPr>
        <p:txBody>
          <a:bodyPr vert="horz" lIns="91440" tIns="45720" rIns="91440" bIns="45720" rtlCol="0" anchor="t"/>
          <a:lstStyle>
            <a:lvl1pPr algn="l">
              <a:defRPr sz="1200">
                <a:solidFill>
                  <a:schemeClr val="tx1"/>
                </a:solidFill>
              </a:defRPr>
            </a:lvl1pPr>
          </a:lstStyle>
          <a:p>
            <a:endParaRPr lang="es-ES"/>
          </a:p>
        </p:txBody>
      </p:sp>
      <p:sp>
        <p:nvSpPr>
          <p:cNvPr id="6" name="Slide Number Placeholder 5"/>
          <p:cNvSpPr>
            <a:spLocks noGrp="1"/>
          </p:cNvSpPr>
          <p:nvPr>
            <p:ph type="sldNum" sz="quarter" idx="4"/>
          </p:nvPr>
        </p:nvSpPr>
        <p:spPr>
          <a:xfrm>
            <a:off x="7159752" y="6356350"/>
            <a:ext cx="1137684"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40868F1F-547C-4922-98DF-A85B64B585D9}"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iming>
    <p:tnLst>
      <p:par>
        <p:cTn id="1" dur="indefinite" restart="never" nodeType="tmRoot"/>
      </p:par>
    </p:tnLst>
  </p:timing>
  <p:txStyles>
    <p:title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988840"/>
            <a:ext cx="7704856" cy="2088232"/>
          </a:xfrm>
        </p:spPr>
        <p:txBody>
          <a:bodyPr/>
          <a:lstStyle/>
          <a:p>
            <a:pPr algn="ctr"/>
            <a:r>
              <a:rPr lang="es-ES" sz="6000" dirty="0" smtClean="0">
                <a:solidFill>
                  <a:schemeClr val="bg1"/>
                </a:solidFill>
              </a:rPr>
              <a:t>Consejos de realización</a:t>
            </a:r>
            <a:endParaRPr lang="es-ES" sz="6000" dirty="0">
              <a:solidFill>
                <a:schemeClr val="bg1"/>
              </a:solidFill>
            </a:endParaRPr>
          </a:p>
        </p:txBody>
      </p:sp>
    </p:spTree>
    <p:extLst>
      <p:ext uri="{BB962C8B-B14F-4D97-AF65-F5344CB8AC3E}">
        <p14:creationId xmlns:p14="http://schemas.microsoft.com/office/powerpoint/2010/main" val="711945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052736"/>
            <a:ext cx="7704856" cy="2088232"/>
          </a:xfrm>
        </p:spPr>
        <p:txBody>
          <a:bodyPr/>
          <a:lstStyle/>
          <a:p>
            <a:pPr algn="ctr"/>
            <a:r>
              <a:rPr lang="es-ES" sz="6000" dirty="0" smtClean="0">
                <a:solidFill>
                  <a:schemeClr val="bg1"/>
                </a:solidFill>
              </a:rPr>
              <a:t>Deja aire</a:t>
            </a:r>
            <a:endParaRPr lang="es-ES" sz="6000" dirty="0">
              <a:solidFill>
                <a:schemeClr val="bg1"/>
              </a:solidFill>
            </a:endParaRPr>
          </a:p>
        </p:txBody>
      </p:sp>
      <p:sp>
        <p:nvSpPr>
          <p:cNvPr id="3" name="2 Subtítulo"/>
          <p:cNvSpPr>
            <a:spLocks noGrp="1"/>
          </p:cNvSpPr>
          <p:nvPr>
            <p:ph type="subTitle" idx="1"/>
          </p:nvPr>
        </p:nvSpPr>
        <p:spPr>
          <a:xfrm>
            <a:off x="539552" y="2564904"/>
            <a:ext cx="7704856" cy="3888432"/>
          </a:xfrm>
        </p:spPr>
        <p:txBody>
          <a:bodyPr>
            <a:noAutofit/>
          </a:bodyPr>
          <a:lstStyle/>
          <a:p>
            <a:r>
              <a:rPr lang="es-ES" sz="1600" i="0" dirty="0" smtClean="0">
                <a:solidFill>
                  <a:schemeClr val="tx1"/>
                </a:solidFill>
                <a:latin typeface="Cambria" panose="02040503050406030204" pitchFamily="18" charset="0"/>
              </a:rPr>
              <a:t>La forma tradicional de encuadrar busca crear un equilibrio, colocando a actores y objetos cómodamente dentro del encuadre y prestando atención a los espacio que los rodean. Un encuadre no tradicional puede emplearse por razones artísticas (EJ. Estilo descuidado, documental), pero, en general, habría que evitar que el público fuer más consciente de la cámara que de la acción.</a:t>
            </a:r>
          </a:p>
          <a:p>
            <a:endParaRPr lang="es-ES" sz="1600" i="0" dirty="0" smtClean="0">
              <a:solidFill>
                <a:schemeClr val="tx1"/>
              </a:solidFill>
              <a:latin typeface="Cambria" panose="02040503050406030204" pitchFamily="18" charset="0"/>
            </a:endParaRPr>
          </a:p>
          <a:p>
            <a:r>
              <a:rPr lang="es-ES" sz="1600" b="1" i="0" dirty="0" smtClean="0">
                <a:solidFill>
                  <a:schemeClr val="tx1"/>
                </a:solidFill>
                <a:latin typeface="Cambria" panose="02040503050406030204" pitchFamily="18" charset="0"/>
              </a:rPr>
              <a:t>Aire para la cabeza: </a:t>
            </a:r>
            <a:r>
              <a:rPr lang="es-ES" sz="1600" i="0" dirty="0" smtClean="0">
                <a:solidFill>
                  <a:schemeClr val="tx1"/>
                </a:solidFill>
                <a:latin typeface="Cambria" panose="02040503050406030204" pitchFamily="18" charset="0"/>
              </a:rPr>
              <a:t>demasiado espacio entre la parte superior de la cabeza de un personaje y el limite superior de la pantalla puede dar la impresión de que el actor se hunde. Poco aire, por el contrario, enfatiza la barbilla y el cuello y desvía al atención de los ojos, el lugar al que miramos naturalmente cuando buscamos la verdad.</a:t>
            </a:r>
          </a:p>
          <a:p>
            <a:endParaRPr lang="es-ES" sz="1600" i="0" dirty="0" smtClean="0">
              <a:solidFill>
                <a:schemeClr val="tx1"/>
              </a:solidFill>
              <a:latin typeface="Cambria" panose="02040503050406030204" pitchFamily="18" charset="0"/>
            </a:endParaRPr>
          </a:p>
          <a:p>
            <a:r>
              <a:rPr lang="es-ES" sz="1600" b="1" i="0" dirty="0" smtClean="0">
                <a:solidFill>
                  <a:schemeClr val="tx1"/>
                </a:solidFill>
                <a:latin typeface="Cambria" panose="02040503050406030204" pitchFamily="18" charset="0"/>
              </a:rPr>
              <a:t>Líneas de corte</a:t>
            </a:r>
            <a:r>
              <a:rPr lang="es-ES" sz="1600" i="0" dirty="0" smtClean="0">
                <a:solidFill>
                  <a:schemeClr val="tx1"/>
                </a:solidFill>
                <a:latin typeface="Cambria" panose="02040503050406030204" pitchFamily="18" charset="0"/>
              </a:rPr>
              <a:t>: evita encuadrar a los actores de tal manera que el borde del encuadre se alinee con las líneas de corte naturales del cuerpo (cuello, cintura, rodillas, tobillos), para que no parezca que están amputados.</a:t>
            </a:r>
            <a:endParaRPr lang="es-ES" sz="1600" i="0" dirty="0">
              <a:solidFill>
                <a:schemeClr val="tx1"/>
              </a:solidFill>
              <a:latin typeface="Cambria" panose="02040503050406030204" pitchFamily="18" charset="0"/>
            </a:endParaRPr>
          </a:p>
        </p:txBody>
      </p:sp>
    </p:spTree>
    <p:extLst>
      <p:ext uri="{BB962C8B-B14F-4D97-AF65-F5344CB8AC3E}">
        <p14:creationId xmlns:p14="http://schemas.microsoft.com/office/powerpoint/2010/main" val="361118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052736"/>
            <a:ext cx="7704856" cy="2088232"/>
          </a:xfrm>
        </p:spPr>
        <p:txBody>
          <a:bodyPr/>
          <a:lstStyle/>
          <a:p>
            <a:pPr algn="ctr"/>
            <a:r>
              <a:rPr lang="es-ES" sz="6000" dirty="0" smtClean="0">
                <a:solidFill>
                  <a:schemeClr val="bg1"/>
                </a:solidFill>
              </a:rPr>
              <a:t>Cuenta la historia en el corte</a:t>
            </a:r>
            <a:endParaRPr lang="es-ES" sz="6000" dirty="0">
              <a:solidFill>
                <a:schemeClr val="bg1"/>
              </a:solidFill>
            </a:endParaRPr>
          </a:p>
        </p:txBody>
      </p:sp>
      <p:sp>
        <p:nvSpPr>
          <p:cNvPr id="3" name="2 Subtítulo"/>
          <p:cNvSpPr>
            <a:spLocks noGrp="1"/>
          </p:cNvSpPr>
          <p:nvPr>
            <p:ph type="subTitle" idx="1"/>
          </p:nvPr>
        </p:nvSpPr>
        <p:spPr>
          <a:xfrm>
            <a:off x="539552" y="3573016"/>
            <a:ext cx="7704856" cy="2880320"/>
          </a:xfrm>
        </p:spPr>
        <p:txBody>
          <a:bodyPr>
            <a:noAutofit/>
          </a:bodyPr>
          <a:lstStyle/>
          <a:p>
            <a:endParaRPr lang="es-ES" sz="1600" i="0" dirty="0" smtClean="0">
              <a:latin typeface="Cambria" panose="02040503050406030204" pitchFamily="18" charset="0"/>
            </a:endParaRPr>
          </a:p>
          <a:p>
            <a:endParaRPr lang="es-ES" sz="1600" i="0" dirty="0">
              <a:latin typeface="Cambria" panose="02040503050406030204" pitchFamily="18" charset="0"/>
            </a:endParaRPr>
          </a:p>
          <a:p>
            <a:r>
              <a:rPr lang="es-ES" sz="1600" i="0" dirty="0" smtClean="0">
                <a:latin typeface="Cambria" panose="02040503050406030204" pitchFamily="18" charset="0"/>
              </a:rPr>
              <a:t>Una buena narración a menudo es elíptica u oblicua por naturaleza; no siempre hay que mostrar literalmente cómo un personaje pasa de A </a:t>
            </a:r>
            <a:r>
              <a:rPr lang="es-ES" sz="1600" i="0" dirty="0" err="1" smtClean="0">
                <a:latin typeface="Cambria" panose="02040503050406030204" pitchFamily="18" charset="0"/>
              </a:rPr>
              <a:t>a</a:t>
            </a:r>
            <a:r>
              <a:rPr lang="es-ES" sz="1600" i="0" dirty="0" smtClean="0">
                <a:latin typeface="Cambria" panose="02040503050406030204" pitchFamily="18" charset="0"/>
              </a:rPr>
              <a:t> B y de B a C.</a:t>
            </a:r>
            <a:endParaRPr lang="es-ES" sz="1600" i="0" dirty="0">
              <a:latin typeface="Cambria" panose="02040503050406030204" pitchFamily="18" charset="0"/>
            </a:endParaRPr>
          </a:p>
        </p:txBody>
      </p:sp>
    </p:spTree>
    <p:extLst>
      <p:ext uri="{BB962C8B-B14F-4D97-AF65-F5344CB8AC3E}">
        <p14:creationId xmlns:p14="http://schemas.microsoft.com/office/powerpoint/2010/main" val="3454619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052736"/>
            <a:ext cx="7704856" cy="2088232"/>
          </a:xfrm>
        </p:spPr>
        <p:txBody>
          <a:bodyPr/>
          <a:lstStyle/>
          <a:p>
            <a:pPr algn="ctr"/>
            <a:r>
              <a:rPr lang="es-ES" sz="4800" dirty="0" smtClean="0">
                <a:solidFill>
                  <a:schemeClr val="bg1"/>
                </a:solidFill>
              </a:rPr>
              <a:t>Los ensayos no son solo para los actores.</a:t>
            </a:r>
            <a:endParaRPr lang="es-ES" sz="4800" dirty="0">
              <a:solidFill>
                <a:schemeClr val="bg1"/>
              </a:solidFill>
            </a:endParaRPr>
          </a:p>
        </p:txBody>
      </p:sp>
      <p:sp>
        <p:nvSpPr>
          <p:cNvPr id="3" name="2 Subtítulo"/>
          <p:cNvSpPr>
            <a:spLocks noGrp="1"/>
          </p:cNvSpPr>
          <p:nvPr>
            <p:ph type="subTitle" idx="1"/>
          </p:nvPr>
        </p:nvSpPr>
        <p:spPr>
          <a:xfrm>
            <a:off x="539552" y="3573016"/>
            <a:ext cx="7704856" cy="2880320"/>
          </a:xfrm>
        </p:spPr>
        <p:txBody>
          <a:bodyPr>
            <a:noAutofit/>
          </a:bodyPr>
          <a:lstStyle/>
          <a:p>
            <a:r>
              <a:rPr lang="es-ES" sz="1600" i="0" dirty="0" smtClean="0">
                <a:latin typeface="Cambria" panose="02040503050406030204" pitchFamily="18" charset="0"/>
              </a:rPr>
              <a:t>Como habitualmente no se puede hacer al set durante la preproducción, los ensayos iniciales tienen que hacerse en otra parte. Centra estos primeros trabajos en caracterización, interpretación, voz, ritmo y química.</a:t>
            </a:r>
          </a:p>
          <a:p>
            <a:endParaRPr lang="es-ES" sz="1600" i="0" dirty="0" smtClean="0">
              <a:latin typeface="Cambria" panose="02040503050406030204" pitchFamily="18" charset="0"/>
            </a:endParaRPr>
          </a:p>
          <a:p>
            <a:r>
              <a:rPr lang="es-ES" sz="1600" i="0" dirty="0" smtClean="0">
                <a:latin typeface="Cambria" panose="02040503050406030204" pitchFamily="18" charset="0"/>
              </a:rPr>
              <a:t>Cuando el plató esté disponible, inicia el proceso de bloqueo, determinando los movimientos precisos de los actores y las cámaras. Señala en el suelo con cinta de diferentes colores los puntos que cada actor tiene que alcanzar. Esto evitara que los actores se salgan del encuadre, se vayan de foco, queden en sombra o hablen fuera del alcance de micro. Reserva el ensayo general para cuando estés seguro de que esta todo controlado. Es, por supuesto, la mejor manera de ver lo que no está controlado.</a:t>
            </a:r>
            <a:endParaRPr lang="es-ES" sz="1600" i="0" dirty="0">
              <a:latin typeface="Cambria" panose="02040503050406030204" pitchFamily="18" charset="0"/>
            </a:endParaRPr>
          </a:p>
        </p:txBody>
      </p:sp>
    </p:spTree>
    <p:extLst>
      <p:ext uri="{BB962C8B-B14F-4D97-AF65-F5344CB8AC3E}">
        <p14:creationId xmlns:p14="http://schemas.microsoft.com/office/powerpoint/2010/main" val="1503727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052736"/>
            <a:ext cx="7704856" cy="2088232"/>
          </a:xfrm>
        </p:spPr>
        <p:txBody>
          <a:bodyPr/>
          <a:lstStyle/>
          <a:p>
            <a:pPr algn="ctr"/>
            <a:r>
              <a:rPr lang="es-ES" sz="6000" dirty="0" smtClean="0">
                <a:solidFill>
                  <a:schemeClr val="bg1"/>
                </a:solidFill>
              </a:rPr>
              <a:t>acórtalo</a:t>
            </a:r>
            <a:endParaRPr lang="es-ES" sz="6000" dirty="0">
              <a:solidFill>
                <a:schemeClr val="bg1"/>
              </a:solidFill>
            </a:endParaRPr>
          </a:p>
        </p:txBody>
      </p:sp>
      <p:sp>
        <p:nvSpPr>
          <p:cNvPr id="3" name="2 Subtítulo"/>
          <p:cNvSpPr>
            <a:spLocks noGrp="1"/>
          </p:cNvSpPr>
          <p:nvPr>
            <p:ph type="subTitle" idx="1"/>
          </p:nvPr>
        </p:nvSpPr>
        <p:spPr>
          <a:xfrm>
            <a:off x="539552" y="2852936"/>
            <a:ext cx="7704856" cy="3600400"/>
          </a:xfrm>
        </p:spPr>
        <p:txBody>
          <a:bodyPr>
            <a:noAutofit/>
          </a:bodyPr>
          <a:lstStyle/>
          <a:p>
            <a:r>
              <a:rPr lang="es-ES" sz="1600" i="0" dirty="0" smtClean="0">
                <a:latin typeface="Cambria" panose="02040503050406030204" pitchFamily="18" charset="0"/>
              </a:rPr>
              <a:t>Por muy inteligente o perspicaz que consideres una escena, un decorado, un ángulo de cámara o una frase del dialogo, somételo a un examen riguroso. ¿Es absolutamente necesario para la historia?¿Prepara al público para lo que viene a continuación?¿Revela y profundiza en el personaje? Si no estás seguro, probablemente no se necesite.</a:t>
            </a:r>
          </a:p>
          <a:p>
            <a:endParaRPr lang="es-ES" sz="1600" i="0" dirty="0" smtClean="0">
              <a:latin typeface="Cambria" panose="02040503050406030204" pitchFamily="18" charset="0"/>
            </a:endParaRPr>
          </a:p>
          <a:p>
            <a:r>
              <a:rPr lang="es-ES" sz="1600" i="0" dirty="0">
                <a:latin typeface="Cambria" panose="02040503050406030204" pitchFamily="18" charset="0"/>
              </a:rPr>
              <a:t>	</a:t>
            </a:r>
            <a:r>
              <a:rPr lang="es-ES" sz="1600" i="0" dirty="0" smtClean="0">
                <a:latin typeface="Cambria" panose="02040503050406030204" pitchFamily="18" charset="0"/>
              </a:rPr>
              <a:t>En último término todo debe servir para hacer avanzar la trama y para dar información sobre el personaje. Las palabras y acciones que no están al servicio de estos fines, por muy inteligentes, divertidas o perspicaces que sean, han de extirparse.</a:t>
            </a:r>
            <a:endParaRPr lang="es-ES" sz="1600" i="0" dirty="0">
              <a:latin typeface="Cambria" panose="02040503050406030204" pitchFamily="18" charset="0"/>
            </a:endParaRPr>
          </a:p>
        </p:txBody>
      </p:sp>
    </p:spTree>
    <p:extLst>
      <p:ext uri="{BB962C8B-B14F-4D97-AF65-F5344CB8AC3E}">
        <p14:creationId xmlns:p14="http://schemas.microsoft.com/office/powerpoint/2010/main" val="3622956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0"/>
            <a:ext cx="7704856" cy="2276872"/>
          </a:xfrm>
        </p:spPr>
        <p:txBody>
          <a:bodyPr/>
          <a:lstStyle/>
          <a:p>
            <a:pPr algn="ctr"/>
            <a:r>
              <a:rPr lang="es-ES" sz="4800" dirty="0" smtClean="0">
                <a:solidFill>
                  <a:schemeClr val="bg1"/>
                </a:solidFill>
              </a:rPr>
              <a:t>Síntomas típicos del cineasta novato</a:t>
            </a:r>
            <a:endParaRPr lang="es-ES" sz="4800" dirty="0">
              <a:solidFill>
                <a:schemeClr val="bg1"/>
              </a:solidFill>
            </a:endParaRPr>
          </a:p>
        </p:txBody>
      </p:sp>
      <p:sp>
        <p:nvSpPr>
          <p:cNvPr id="3" name="2 Subtítulo"/>
          <p:cNvSpPr>
            <a:spLocks noGrp="1"/>
          </p:cNvSpPr>
          <p:nvPr>
            <p:ph type="subTitle" idx="1"/>
          </p:nvPr>
        </p:nvSpPr>
        <p:spPr>
          <a:xfrm>
            <a:off x="539552" y="2132856"/>
            <a:ext cx="7704856" cy="4320480"/>
          </a:xfrm>
        </p:spPr>
        <p:txBody>
          <a:bodyPr>
            <a:noAutofit/>
          </a:bodyPr>
          <a:lstStyle/>
          <a:p>
            <a:pPr marL="342900" indent="-342900">
              <a:buAutoNum type="arabicPeriod"/>
            </a:pPr>
            <a:r>
              <a:rPr lang="es-ES" sz="1600" i="0" dirty="0" smtClean="0">
                <a:latin typeface="Cambria" panose="02040503050406030204" pitchFamily="18" charset="0"/>
              </a:rPr>
              <a:t>Diálogos sota-caballo-y-rey en los que los personajes dicen exactamente lo que piensan o sienten en lugar de realizar una exposición más sutil.</a:t>
            </a:r>
          </a:p>
          <a:p>
            <a:pPr marL="342900" indent="-342900">
              <a:buAutoNum type="arabicPeriod"/>
            </a:pPr>
            <a:r>
              <a:rPr lang="es-ES" sz="1600" i="0" dirty="0" smtClean="0">
                <a:latin typeface="Cambria" panose="02040503050406030204" pitchFamily="18" charset="0"/>
              </a:rPr>
              <a:t>Uso excesivo de la coincidencia.</a:t>
            </a:r>
          </a:p>
          <a:p>
            <a:pPr marL="342900" indent="-342900">
              <a:buAutoNum type="arabicPeriod"/>
            </a:pPr>
            <a:r>
              <a:rPr lang="es-ES" sz="1600" i="0" dirty="0" smtClean="0">
                <a:latin typeface="Cambria" panose="02040503050406030204" pitchFamily="18" charset="0"/>
              </a:rPr>
              <a:t>Flashback que interrumpen el transcurso de la acción y distraen la atención del público.</a:t>
            </a:r>
          </a:p>
          <a:p>
            <a:pPr marL="342900" indent="-342900">
              <a:buAutoNum type="arabicPeriod"/>
            </a:pPr>
            <a:r>
              <a:rPr lang="es-ES" sz="1600" i="0" dirty="0" smtClean="0">
                <a:latin typeface="Cambria" panose="02040503050406030204" pitchFamily="18" charset="0"/>
              </a:rPr>
              <a:t>Voces en off que explican exactamente lo que ya se puede ver en pantalla.</a:t>
            </a:r>
          </a:p>
          <a:p>
            <a:pPr marL="342900" indent="-342900">
              <a:buAutoNum type="arabicPeriod"/>
            </a:pPr>
            <a:r>
              <a:rPr lang="es-ES" sz="1600" i="0" dirty="0" smtClean="0">
                <a:latin typeface="Cambria" panose="02040503050406030204" pitchFamily="18" charset="0"/>
              </a:rPr>
              <a:t>Un protagonista absolutamente bueno o un antagonista absolutamente malvado.</a:t>
            </a:r>
          </a:p>
          <a:p>
            <a:pPr marL="342900" indent="-342900">
              <a:buAutoNum type="arabicPeriod"/>
            </a:pPr>
            <a:r>
              <a:rPr lang="es-ES" sz="1600" i="0" dirty="0" smtClean="0">
                <a:latin typeface="Cambria" panose="02040503050406030204" pitchFamily="18" charset="0"/>
              </a:rPr>
              <a:t>Un protagonista pasivo que no elige el curso de su acción.</a:t>
            </a:r>
          </a:p>
          <a:p>
            <a:pPr marL="342900" indent="-342900">
              <a:buAutoNum type="arabicPeriod"/>
            </a:pPr>
            <a:r>
              <a:rPr lang="es-ES" sz="1600" i="0" dirty="0" smtClean="0">
                <a:latin typeface="Cambria" panose="02040503050406030204" pitchFamily="18" charset="0"/>
              </a:rPr>
              <a:t>Encuadres monótonos, sin riqueza en los fondos o en primer plano.</a:t>
            </a:r>
          </a:p>
          <a:p>
            <a:pPr marL="342900" indent="-342900">
              <a:buAutoNum type="arabicPeriod"/>
            </a:pPr>
            <a:r>
              <a:rPr lang="es-ES" sz="1600" i="0" dirty="0" smtClean="0">
                <a:latin typeface="Cambria" panose="02040503050406030204" pitchFamily="18" charset="0"/>
              </a:rPr>
              <a:t>Demasiadas escenas filmadas desde la misma distancia.</a:t>
            </a:r>
          </a:p>
          <a:p>
            <a:pPr marL="342900" indent="-342900">
              <a:buAutoNum type="arabicPeriod"/>
            </a:pPr>
            <a:r>
              <a:rPr lang="es-ES" sz="1600" i="0" dirty="0" smtClean="0">
                <a:latin typeface="Cambria" panose="02040503050406030204" pitchFamily="18" charset="0"/>
              </a:rPr>
              <a:t>Actores sin tensión que recitan sus frases sin que parezca que viven la escena.</a:t>
            </a:r>
          </a:p>
          <a:p>
            <a:pPr marL="342900" indent="-342900">
              <a:buAutoNum type="arabicPeriod"/>
            </a:pPr>
            <a:r>
              <a:rPr lang="es-ES" sz="1600" i="0" dirty="0" smtClean="0">
                <a:latin typeface="Cambria" panose="02040503050406030204" pitchFamily="18" charset="0"/>
              </a:rPr>
              <a:t>Iluminación desigual.</a:t>
            </a:r>
          </a:p>
          <a:p>
            <a:pPr marL="342900" indent="-342900">
              <a:buAutoNum type="arabicPeriod"/>
            </a:pPr>
            <a:r>
              <a:rPr lang="es-ES" sz="1600" i="0" dirty="0" smtClean="0">
                <a:latin typeface="Cambria" panose="02040503050406030204" pitchFamily="18" charset="0"/>
              </a:rPr>
              <a:t>Sonido de calidad pobre.</a:t>
            </a:r>
          </a:p>
          <a:p>
            <a:pPr marL="342900" indent="-342900">
              <a:buAutoNum type="arabicPeriod"/>
            </a:pPr>
            <a:r>
              <a:rPr lang="es-ES" sz="1600" i="0" dirty="0" smtClean="0">
                <a:latin typeface="Cambria" panose="02040503050406030204" pitchFamily="18" charset="0"/>
              </a:rPr>
              <a:t>Descuidos en la continuidad, con el resultado de errores básicos de transición.</a:t>
            </a:r>
          </a:p>
          <a:p>
            <a:pPr marL="342900" indent="-342900">
              <a:buAutoNum type="arabicPeriod"/>
            </a:pPr>
            <a:r>
              <a:rPr lang="es-ES" sz="1600" i="0" dirty="0" smtClean="0">
                <a:latin typeface="Cambria" panose="02040503050406030204" pitchFamily="18" charset="0"/>
              </a:rPr>
              <a:t>Un final que no brota orgánica o inevitablemente de los acontecimientos previos .</a:t>
            </a:r>
          </a:p>
          <a:p>
            <a:pPr algn="ctr"/>
            <a:r>
              <a:rPr lang="es-ES" sz="1600" i="0" dirty="0" smtClean="0">
                <a:latin typeface="Cambria" panose="02040503050406030204" pitchFamily="18" charset="0"/>
              </a:rPr>
              <a:t>(NO ATROPELLOS, NI SUICIDIOS.  GRACIAS)</a:t>
            </a:r>
            <a:endParaRPr lang="es-ES" sz="1600" i="0" dirty="0">
              <a:latin typeface="Cambria" panose="02040503050406030204" pitchFamily="18" charset="0"/>
            </a:endParaRPr>
          </a:p>
        </p:txBody>
      </p:sp>
    </p:spTree>
    <p:extLst>
      <p:ext uri="{BB962C8B-B14F-4D97-AF65-F5344CB8AC3E}">
        <p14:creationId xmlns:p14="http://schemas.microsoft.com/office/powerpoint/2010/main" val="2685615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a:xfrm>
            <a:off x="3347864" y="2276872"/>
            <a:ext cx="4464496" cy="3886200"/>
          </a:xfrm>
        </p:spPr>
        <p:txBody>
          <a:bodyPr/>
          <a:lstStyle/>
          <a:p>
            <a:pPr marL="0" indent="0">
              <a:buNone/>
            </a:pPr>
            <a:r>
              <a:rPr lang="es-ES" b="1" dirty="0" smtClean="0">
                <a:solidFill>
                  <a:schemeClr val="tx1">
                    <a:lumMod val="95000"/>
                  </a:schemeClr>
                </a:solidFill>
              </a:rPr>
              <a:t>NEIL LANDAU con MATTHEW FREDERICK, </a:t>
            </a:r>
            <a:r>
              <a:rPr lang="es-ES" sz="2400" b="1" dirty="0" smtClean="0">
                <a:solidFill>
                  <a:schemeClr val="tx1">
                    <a:lumMod val="95000"/>
                  </a:schemeClr>
                </a:solidFill>
              </a:rPr>
              <a:t>101 </a:t>
            </a:r>
            <a:r>
              <a:rPr lang="es-ES" b="1" dirty="0" smtClean="0">
                <a:solidFill>
                  <a:schemeClr val="tx1">
                    <a:lumMod val="95000"/>
                  </a:schemeClr>
                </a:solidFill>
              </a:rPr>
              <a:t>Cosas que aprendí en la Escuela de Cine, Abada, Madrid 2012.</a:t>
            </a:r>
            <a:endParaRPr lang="es-ES" b="1" dirty="0">
              <a:solidFill>
                <a:schemeClr val="tx1">
                  <a:lumMod val="95000"/>
                </a:schemeClr>
              </a:solidFill>
            </a:endParaRPr>
          </a:p>
        </p:txBody>
      </p:sp>
      <p:sp>
        <p:nvSpPr>
          <p:cNvPr id="3" name="2 Título"/>
          <p:cNvSpPr>
            <a:spLocks noGrp="1"/>
          </p:cNvSpPr>
          <p:nvPr>
            <p:ph type="title"/>
          </p:nvPr>
        </p:nvSpPr>
        <p:spPr>
          <a:xfrm>
            <a:off x="1043608" y="908720"/>
            <a:ext cx="4654280" cy="3890744"/>
          </a:xfrm>
        </p:spPr>
        <p:txBody>
          <a:bodyPr>
            <a:normAutofit/>
          </a:bodyPr>
          <a:lstStyle/>
          <a:p>
            <a:r>
              <a:rPr lang="es-ES" sz="4000" dirty="0" smtClean="0">
                <a:solidFill>
                  <a:schemeClr val="bg1"/>
                </a:solidFill>
              </a:rPr>
              <a:t>CONSEJOS DE REALIZACIÓN</a:t>
            </a:r>
            <a:endParaRPr lang="es-ES" sz="4000" dirty="0">
              <a:solidFill>
                <a:schemeClr val="bg1"/>
              </a:solidFill>
            </a:endParaRPr>
          </a:p>
        </p:txBody>
      </p:sp>
    </p:spTree>
    <p:extLst>
      <p:ext uri="{BB962C8B-B14F-4D97-AF65-F5344CB8AC3E}">
        <p14:creationId xmlns:p14="http://schemas.microsoft.com/office/powerpoint/2010/main" val="2882514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052736"/>
            <a:ext cx="7704856" cy="2088232"/>
          </a:xfrm>
        </p:spPr>
        <p:txBody>
          <a:bodyPr/>
          <a:lstStyle/>
          <a:p>
            <a:pPr algn="ctr"/>
            <a:r>
              <a:rPr lang="es-ES" sz="6000" dirty="0" smtClean="0">
                <a:solidFill>
                  <a:schemeClr val="bg1"/>
                </a:solidFill>
              </a:rPr>
              <a:t>No lo cuentes ,muéstralo.</a:t>
            </a:r>
            <a:endParaRPr lang="es-ES" sz="6000" dirty="0">
              <a:solidFill>
                <a:schemeClr val="bg1"/>
              </a:solidFill>
            </a:endParaRPr>
          </a:p>
        </p:txBody>
      </p:sp>
      <p:sp>
        <p:nvSpPr>
          <p:cNvPr id="3" name="2 Subtítulo"/>
          <p:cNvSpPr>
            <a:spLocks noGrp="1"/>
          </p:cNvSpPr>
          <p:nvPr>
            <p:ph type="subTitle" idx="1"/>
          </p:nvPr>
        </p:nvSpPr>
        <p:spPr>
          <a:xfrm>
            <a:off x="539552" y="3573016"/>
            <a:ext cx="7704856" cy="2880320"/>
          </a:xfrm>
        </p:spPr>
        <p:txBody>
          <a:bodyPr>
            <a:noAutofit/>
          </a:bodyPr>
          <a:lstStyle/>
          <a:p>
            <a:r>
              <a:rPr lang="es-ES" sz="1600" i="0" dirty="0" smtClean="0">
                <a:latin typeface="Cambria" panose="02040503050406030204" pitchFamily="18" charset="0"/>
              </a:rPr>
              <a:t>El cine es ante todo un medio visual; casi todo lo que se necesita comunicar sobre un historia y sus personajes puede mostrarse y no explicarse. Las pistas visuales, cuando </a:t>
            </a:r>
            <a:r>
              <a:rPr lang="es-ES" sz="1600" i="0" smtClean="0">
                <a:latin typeface="Cambria" panose="02040503050406030204" pitchFamily="18" charset="0"/>
              </a:rPr>
              <a:t>se conciben </a:t>
            </a:r>
            <a:r>
              <a:rPr lang="es-ES" sz="1600" i="0" dirty="0" smtClean="0">
                <a:latin typeface="Cambria" panose="02040503050406030204" pitchFamily="18" charset="0"/>
              </a:rPr>
              <a:t>adecuadamente, pueden expresar lo invisible (la psicología, las historias ocultas y los conflictos emocionales) mucho mejor que una explicación directa. Y si lo muestras en lugar de contarlo ganaras tiempo en pantalla para cosas mas importantes.</a:t>
            </a:r>
            <a:endParaRPr lang="es-ES" sz="1600" i="0" dirty="0">
              <a:latin typeface="Cambria" panose="02040503050406030204" pitchFamily="18" charset="0"/>
            </a:endParaRPr>
          </a:p>
        </p:txBody>
      </p:sp>
    </p:spTree>
    <p:extLst>
      <p:ext uri="{BB962C8B-B14F-4D97-AF65-F5344CB8AC3E}">
        <p14:creationId xmlns:p14="http://schemas.microsoft.com/office/powerpoint/2010/main" val="946199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052736"/>
            <a:ext cx="7704856" cy="2088232"/>
          </a:xfrm>
        </p:spPr>
        <p:txBody>
          <a:bodyPr/>
          <a:lstStyle/>
          <a:p>
            <a:pPr algn="ctr"/>
            <a:r>
              <a:rPr lang="es-ES" sz="6000" dirty="0" smtClean="0">
                <a:solidFill>
                  <a:schemeClr val="bg1"/>
                </a:solidFill>
              </a:rPr>
              <a:t>Sigue la acción.</a:t>
            </a:r>
            <a:endParaRPr lang="es-ES" sz="6000" dirty="0">
              <a:solidFill>
                <a:schemeClr val="bg1"/>
              </a:solidFill>
            </a:endParaRPr>
          </a:p>
        </p:txBody>
      </p:sp>
      <p:sp>
        <p:nvSpPr>
          <p:cNvPr id="3" name="2 Subtítulo"/>
          <p:cNvSpPr>
            <a:spLocks noGrp="1"/>
          </p:cNvSpPr>
          <p:nvPr>
            <p:ph type="subTitle" idx="1"/>
          </p:nvPr>
        </p:nvSpPr>
        <p:spPr>
          <a:xfrm>
            <a:off x="539552" y="3573016"/>
            <a:ext cx="7704856" cy="2880320"/>
          </a:xfrm>
        </p:spPr>
        <p:txBody>
          <a:bodyPr>
            <a:noAutofit/>
          </a:bodyPr>
          <a:lstStyle/>
          <a:p>
            <a:r>
              <a:rPr lang="es-ES" sz="1600" i="0" dirty="0" smtClean="0">
                <a:latin typeface="Cambria" panose="02040503050406030204" pitchFamily="18" charset="0"/>
              </a:rPr>
              <a:t>La cámara es el ojo del público. El público normalmente desea estar lo más cerca posible de la acción y no tener la sensación de mirar desde lo alto del gallinero. Ofrécele una visión optima colocando, desplazando y acercando la cámara según sea necesario.</a:t>
            </a:r>
            <a:endParaRPr lang="es-ES" sz="1600" i="0" dirty="0">
              <a:latin typeface="Cambria" panose="02040503050406030204" pitchFamily="18" charset="0"/>
            </a:endParaRPr>
          </a:p>
        </p:txBody>
      </p:sp>
    </p:spTree>
    <p:extLst>
      <p:ext uri="{BB962C8B-B14F-4D97-AF65-F5344CB8AC3E}">
        <p14:creationId xmlns:p14="http://schemas.microsoft.com/office/powerpoint/2010/main" val="128247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052736"/>
            <a:ext cx="7704856" cy="2088232"/>
          </a:xfrm>
        </p:spPr>
        <p:txBody>
          <a:bodyPr/>
          <a:lstStyle/>
          <a:p>
            <a:pPr algn="ctr"/>
            <a:r>
              <a:rPr lang="es-ES" sz="6000" dirty="0" smtClean="0">
                <a:solidFill>
                  <a:schemeClr val="bg1"/>
                </a:solidFill>
              </a:rPr>
              <a:t>Esconde la acción</a:t>
            </a:r>
            <a:endParaRPr lang="es-ES" sz="6000" dirty="0">
              <a:solidFill>
                <a:schemeClr val="bg1"/>
              </a:solidFill>
            </a:endParaRPr>
          </a:p>
        </p:txBody>
      </p:sp>
      <p:sp>
        <p:nvSpPr>
          <p:cNvPr id="3" name="2 Subtítulo"/>
          <p:cNvSpPr>
            <a:spLocks noGrp="1"/>
          </p:cNvSpPr>
          <p:nvPr>
            <p:ph type="subTitle" idx="1"/>
          </p:nvPr>
        </p:nvSpPr>
        <p:spPr>
          <a:xfrm>
            <a:off x="539552" y="3573016"/>
            <a:ext cx="7704856" cy="2880320"/>
          </a:xfrm>
        </p:spPr>
        <p:txBody>
          <a:bodyPr>
            <a:noAutofit/>
          </a:bodyPr>
          <a:lstStyle/>
          <a:p>
            <a:r>
              <a:rPr lang="es-ES" sz="1600" i="0" dirty="0" smtClean="0">
                <a:latin typeface="Cambria" panose="02040503050406030204" pitchFamily="18" charset="0"/>
              </a:rPr>
              <a:t>De tanto en tanto, la curiosidad y la intriga se provocan mejor colocando al espectador un paso por detrás de la acción. Una conversación importante filmada a través de la rendija de una puerta puede ser más emocionante que otra que tenga lugar a la vista. Un ataque físico puede parecer mucho más brutal si se oye pero no se ve. Un personaje extravagante al que se alude con frecuencia pero que nunca se desvela puede adquirir una gran presencia, incluso mítica.</a:t>
            </a:r>
          </a:p>
          <a:p>
            <a:r>
              <a:rPr lang="es-ES" sz="1600" i="0" dirty="0">
                <a:latin typeface="Cambria" panose="02040503050406030204" pitchFamily="18" charset="0"/>
              </a:rPr>
              <a:t>	</a:t>
            </a:r>
            <a:r>
              <a:rPr lang="es-ES" sz="1600" i="0" dirty="0" smtClean="0">
                <a:latin typeface="Cambria" panose="02040503050406030204" pitchFamily="18" charset="0"/>
              </a:rPr>
              <a:t>Este desvelar con prudencia aguijonea el deseo del publico de ver y saber más, construyendo así el suspense y conduciendo a un mayor impacto cuando finalmente se descubre todo.</a:t>
            </a:r>
            <a:endParaRPr lang="es-ES" sz="1600" i="0" dirty="0">
              <a:latin typeface="Cambria" panose="02040503050406030204" pitchFamily="18" charset="0"/>
            </a:endParaRPr>
          </a:p>
        </p:txBody>
      </p:sp>
    </p:spTree>
    <p:extLst>
      <p:ext uri="{BB962C8B-B14F-4D97-AF65-F5344CB8AC3E}">
        <p14:creationId xmlns:p14="http://schemas.microsoft.com/office/powerpoint/2010/main" val="2488316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1052736"/>
            <a:ext cx="8280920" cy="2088232"/>
          </a:xfrm>
        </p:spPr>
        <p:txBody>
          <a:bodyPr/>
          <a:lstStyle/>
          <a:p>
            <a:pPr algn="ctr"/>
            <a:r>
              <a:rPr lang="es-ES" sz="4800" dirty="0" smtClean="0">
                <a:solidFill>
                  <a:schemeClr val="bg1"/>
                </a:solidFill>
              </a:rPr>
              <a:t>1 página de guion = </a:t>
            </a:r>
            <a:br>
              <a:rPr lang="es-ES" sz="4800" dirty="0" smtClean="0">
                <a:solidFill>
                  <a:schemeClr val="bg1"/>
                </a:solidFill>
              </a:rPr>
            </a:br>
            <a:r>
              <a:rPr lang="es-ES" sz="4800" dirty="0" smtClean="0">
                <a:solidFill>
                  <a:schemeClr val="bg1"/>
                </a:solidFill>
              </a:rPr>
              <a:t>1 minuto de pantalla</a:t>
            </a:r>
            <a:endParaRPr lang="es-ES" sz="4800" dirty="0">
              <a:solidFill>
                <a:schemeClr val="bg1"/>
              </a:solidFill>
            </a:endParaRPr>
          </a:p>
        </p:txBody>
      </p:sp>
      <p:sp>
        <p:nvSpPr>
          <p:cNvPr id="3" name="2 Subtítulo"/>
          <p:cNvSpPr>
            <a:spLocks noGrp="1"/>
          </p:cNvSpPr>
          <p:nvPr>
            <p:ph type="subTitle" idx="1"/>
          </p:nvPr>
        </p:nvSpPr>
        <p:spPr>
          <a:xfrm>
            <a:off x="539552" y="3573016"/>
            <a:ext cx="7704856" cy="2880320"/>
          </a:xfrm>
        </p:spPr>
        <p:txBody>
          <a:bodyPr>
            <a:noAutofit/>
          </a:bodyPr>
          <a:lstStyle/>
          <a:p>
            <a:r>
              <a:rPr lang="es-ES" sz="1600" i="0" dirty="0" smtClean="0">
                <a:latin typeface="Cambria" panose="02040503050406030204" pitchFamily="18" charset="0"/>
              </a:rPr>
              <a:t>Un guion suele tener entre 90 y 120 paginas, lo que equivaldría a la duración habitual de una película, entre 90’ y dos horas.</a:t>
            </a:r>
            <a:endParaRPr lang="es-ES" sz="1600" i="0" dirty="0">
              <a:latin typeface="Cambria" panose="02040503050406030204" pitchFamily="18" charset="0"/>
            </a:endParaRPr>
          </a:p>
        </p:txBody>
      </p:sp>
    </p:spTree>
    <p:extLst>
      <p:ext uri="{BB962C8B-B14F-4D97-AF65-F5344CB8AC3E}">
        <p14:creationId xmlns:p14="http://schemas.microsoft.com/office/powerpoint/2010/main" val="1623117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764704"/>
            <a:ext cx="7704856" cy="2088232"/>
          </a:xfrm>
        </p:spPr>
        <p:txBody>
          <a:bodyPr/>
          <a:lstStyle/>
          <a:p>
            <a:pPr algn="ctr"/>
            <a:r>
              <a:rPr lang="es-ES" sz="4800" dirty="0" smtClean="0">
                <a:solidFill>
                  <a:schemeClr val="bg1"/>
                </a:solidFill>
              </a:rPr>
              <a:t>Cada escena debe revelar información nueva</a:t>
            </a:r>
            <a:endParaRPr lang="es-ES" sz="4800" dirty="0">
              <a:solidFill>
                <a:schemeClr val="bg1"/>
              </a:solidFill>
            </a:endParaRPr>
          </a:p>
        </p:txBody>
      </p:sp>
      <p:sp>
        <p:nvSpPr>
          <p:cNvPr id="3" name="2 Subtítulo"/>
          <p:cNvSpPr>
            <a:spLocks noGrp="1"/>
          </p:cNvSpPr>
          <p:nvPr>
            <p:ph type="subTitle" idx="1"/>
          </p:nvPr>
        </p:nvSpPr>
        <p:spPr>
          <a:xfrm>
            <a:off x="539552" y="3573016"/>
            <a:ext cx="7704856" cy="3024336"/>
          </a:xfrm>
        </p:spPr>
        <p:txBody>
          <a:bodyPr>
            <a:noAutofit/>
          </a:bodyPr>
          <a:lstStyle/>
          <a:p>
            <a:r>
              <a:rPr lang="es-ES" sz="1600" i="0" dirty="0" smtClean="0">
                <a:latin typeface="Cambria" panose="02040503050406030204" pitchFamily="18" charset="0"/>
              </a:rPr>
              <a:t>Una película presenta un problema; su posterior solución requiere que tanto espectadores como personajes dispongan de nueva información. Cada escena por tanto debe contener una revelación de información previamente desconocida. No hace falta que sea una bomba, pero debe ser especifica; y no necesariamente siempre información objetiva, sino también acerca de cómo los diferentes personajes perciben o reaccionan ante la misma información.</a:t>
            </a:r>
            <a:endParaRPr lang="es-ES" sz="1600" i="0" dirty="0">
              <a:latin typeface="Cambria" panose="02040503050406030204" pitchFamily="18" charset="0"/>
            </a:endParaRPr>
          </a:p>
        </p:txBody>
      </p:sp>
    </p:spTree>
    <p:extLst>
      <p:ext uri="{BB962C8B-B14F-4D97-AF65-F5344CB8AC3E}">
        <p14:creationId xmlns:p14="http://schemas.microsoft.com/office/powerpoint/2010/main" val="25214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052736"/>
            <a:ext cx="7704856" cy="2088232"/>
          </a:xfrm>
        </p:spPr>
        <p:txBody>
          <a:bodyPr/>
          <a:lstStyle/>
          <a:p>
            <a:pPr algn="ctr"/>
            <a:r>
              <a:rPr lang="es-ES" sz="6000" dirty="0" smtClean="0">
                <a:solidFill>
                  <a:schemeClr val="bg1"/>
                </a:solidFill>
              </a:rPr>
              <a:t>Ruédalo otra vez, </a:t>
            </a:r>
            <a:r>
              <a:rPr lang="es-ES" sz="6000" dirty="0" err="1" smtClean="0">
                <a:solidFill>
                  <a:schemeClr val="bg1"/>
                </a:solidFill>
              </a:rPr>
              <a:t>sam</a:t>
            </a:r>
            <a:endParaRPr lang="es-ES" sz="6000" dirty="0">
              <a:solidFill>
                <a:schemeClr val="bg1"/>
              </a:solidFill>
            </a:endParaRPr>
          </a:p>
        </p:txBody>
      </p:sp>
      <p:sp>
        <p:nvSpPr>
          <p:cNvPr id="3" name="2 Subtítulo"/>
          <p:cNvSpPr>
            <a:spLocks noGrp="1"/>
          </p:cNvSpPr>
          <p:nvPr>
            <p:ph type="subTitle" idx="1"/>
          </p:nvPr>
        </p:nvSpPr>
        <p:spPr>
          <a:xfrm>
            <a:off x="539552" y="3573016"/>
            <a:ext cx="7704856" cy="2880320"/>
          </a:xfrm>
        </p:spPr>
        <p:txBody>
          <a:bodyPr>
            <a:noAutofit/>
          </a:bodyPr>
          <a:lstStyle/>
          <a:p>
            <a:r>
              <a:rPr lang="es-ES" sz="1600" i="0" dirty="0" smtClean="0">
                <a:latin typeface="Cambria" panose="02040503050406030204" pitchFamily="18" charset="0"/>
              </a:rPr>
              <a:t>Aunque la primera toma te parezca perfecta, rueda siempre una o dos más, ya que los actores pueden ofrecer sutilezas adicionales. Rueda distintas coberturas también; la variedad de planos maximizara las opciones en la sala de montaje.</a:t>
            </a:r>
            <a:endParaRPr lang="es-ES" sz="1600" i="0" dirty="0">
              <a:latin typeface="Cambria" panose="02040503050406030204" pitchFamily="18" charset="0"/>
            </a:endParaRPr>
          </a:p>
        </p:txBody>
      </p:sp>
    </p:spTree>
    <p:extLst>
      <p:ext uri="{BB962C8B-B14F-4D97-AF65-F5344CB8AC3E}">
        <p14:creationId xmlns:p14="http://schemas.microsoft.com/office/powerpoint/2010/main" val="3471359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052736"/>
            <a:ext cx="7704856" cy="2088232"/>
          </a:xfrm>
        </p:spPr>
        <p:txBody>
          <a:bodyPr/>
          <a:lstStyle/>
          <a:p>
            <a:pPr algn="ctr"/>
            <a:r>
              <a:rPr lang="es-ES" sz="6000" dirty="0" smtClean="0">
                <a:solidFill>
                  <a:schemeClr val="bg1"/>
                </a:solidFill>
              </a:rPr>
              <a:t>LA REGLA DE LOS 180 GRADOS</a:t>
            </a:r>
            <a:endParaRPr lang="es-ES" sz="6000" dirty="0">
              <a:solidFill>
                <a:schemeClr val="bg1"/>
              </a:solidFill>
            </a:endParaRPr>
          </a:p>
        </p:txBody>
      </p:sp>
      <p:sp>
        <p:nvSpPr>
          <p:cNvPr id="3" name="2 Subtítulo"/>
          <p:cNvSpPr>
            <a:spLocks noGrp="1"/>
          </p:cNvSpPr>
          <p:nvPr>
            <p:ph type="subTitle" idx="1"/>
          </p:nvPr>
        </p:nvSpPr>
        <p:spPr>
          <a:xfrm>
            <a:off x="539552" y="3573016"/>
            <a:ext cx="7704856" cy="2880320"/>
          </a:xfrm>
        </p:spPr>
        <p:txBody>
          <a:bodyPr>
            <a:noAutofit/>
          </a:bodyPr>
          <a:lstStyle/>
          <a:p>
            <a:r>
              <a:rPr lang="es-ES" sz="1600" i="0" dirty="0" smtClean="0">
                <a:solidFill>
                  <a:schemeClr val="tx1"/>
                </a:solidFill>
                <a:latin typeface="Cambria" panose="02040503050406030204" pitchFamily="18" charset="0"/>
              </a:rPr>
              <a:t>En una determinada escena, mantén siempre la cámara en el mismo lado de los actores para proteger así la orientación del espectador. Mostrar a los actores desde dos lados opuestos puede producir la impresión errónea de que no están mirando en la dirección en la que realmente miran. </a:t>
            </a:r>
            <a:endParaRPr lang="es-ES" sz="1600" i="0" dirty="0">
              <a:solidFill>
                <a:schemeClr val="tx1"/>
              </a:solidFill>
              <a:latin typeface="Cambria" panose="02040503050406030204" pitchFamily="18" charset="0"/>
            </a:endParaRPr>
          </a:p>
        </p:txBody>
      </p:sp>
    </p:spTree>
    <p:extLst>
      <p:ext uri="{BB962C8B-B14F-4D97-AF65-F5344CB8AC3E}">
        <p14:creationId xmlns:p14="http://schemas.microsoft.com/office/powerpoint/2010/main" val="4141127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052736"/>
            <a:ext cx="7704856" cy="2088232"/>
          </a:xfrm>
        </p:spPr>
        <p:txBody>
          <a:bodyPr/>
          <a:lstStyle/>
          <a:p>
            <a:pPr algn="ctr"/>
            <a:r>
              <a:rPr lang="es-ES" sz="6000" dirty="0" smtClean="0">
                <a:solidFill>
                  <a:schemeClr val="bg1"/>
                </a:solidFill>
              </a:rPr>
              <a:t>LA REGLA DE LOS tercios</a:t>
            </a:r>
            <a:endParaRPr lang="es-ES" sz="6000" dirty="0">
              <a:solidFill>
                <a:schemeClr val="bg1"/>
              </a:solidFill>
            </a:endParaRPr>
          </a:p>
        </p:txBody>
      </p:sp>
      <p:sp>
        <p:nvSpPr>
          <p:cNvPr id="3" name="2 Subtítulo"/>
          <p:cNvSpPr>
            <a:spLocks noGrp="1"/>
          </p:cNvSpPr>
          <p:nvPr>
            <p:ph type="subTitle" idx="1"/>
          </p:nvPr>
        </p:nvSpPr>
        <p:spPr>
          <a:xfrm>
            <a:off x="539552" y="3573016"/>
            <a:ext cx="7704856" cy="2880320"/>
          </a:xfrm>
        </p:spPr>
        <p:txBody>
          <a:bodyPr>
            <a:noAutofit/>
          </a:bodyPr>
          <a:lstStyle/>
          <a:p>
            <a:r>
              <a:rPr lang="es-ES" sz="1600" i="0" dirty="0" smtClean="0">
                <a:solidFill>
                  <a:schemeClr val="tx1"/>
                </a:solidFill>
                <a:latin typeface="Cambria" panose="02040503050406030204" pitchFamily="18" charset="0"/>
              </a:rPr>
              <a:t>Centra directamente en el encuadre un objeto o a un actor tiende a crear una imagen estática que normalmente no tiene interés ni desafía a la mirada. Pero si dividimos el encuadre en tercios en las dos direcciones, se obtiene una rejilla básica que sirve de guía aproximada para un emplazamiento eficaz.</a:t>
            </a:r>
          </a:p>
          <a:p>
            <a:endParaRPr lang="es-ES" sz="1600" i="0" dirty="0">
              <a:solidFill>
                <a:schemeClr val="tx1"/>
              </a:solidFill>
              <a:latin typeface="Cambria" panose="02040503050406030204" pitchFamily="18" charset="0"/>
            </a:endParaRPr>
          </a:p>
        </p:txBody>
      </p:sp>
    </p:spTree>
    <p:extLst>
      <p:ext uri="{BB962C8B-B14F-4D97-AF65-F5344CB8AC3E}">
        <p14:creationId xmlns:p14="http://schemas.microsoft.com/office/powerpoint/2010/main" val="2600735523"/>
      </p:ext>
    </p:extLst>
  </p:cSld>
  <p:clrMapOvr>
    <a:masterClrMapping/>
  </p:clrMapOvr>
</p:sld>
</file>

<file path=ppt/theme/theme1.xml><?xml version="1.0" encoding="utf-8"?>
<a:theme xmlns:a="http://schemas.openxmlformats.org/drawingml/2006/main" name="feria comercial">
  <a:themeElements>
    <a:clrScheme name="feria comercial">
      <a:dk1>
        <a:srgbClr val="3F3F3F"/>
      </a:dk1>
      <a:lt1>
        <a:srgbClr val="FFFFFF"/>
      </a:lt1>
      <a:dk2>
        <a:srgbClr val="7DAFC3"/>
      </a:dk2>
      <a:lt2>
        <a:srgbClr val="E5E4DF"/>
      </a:lt2>
      <a:accent1>
        <a:srgbClr val="7C959A"/>
      </a:accent1>
      <a:accent2>
        <a:srgbClr val="DB8631"/>
      </a:accent2>
      <a:accent3>
        <a:srgbClr val="E3CC5A"/>
      </a:accent3>
      <a:accent4>
        <a:srgbClr val="ACADA8"/>
      </a:accent4>
      <a:accent5>
        <a:srgbClr val="927C61"/>
      </a:accent5>
      <a:accent6>
        <a:srgbClr val="B3B435"/>
      </a:accent6>
      <a:hlink>
        <a:srgbClr val="0079A4"/>
      </a:hlink>
      <a:folHlink>
        <a:srgbClr val="595959"/>
      </a:folHlink>
    </a:clrScheme>
    <a:fontScheme name="feria comercial">
      <a:majorFont>
        <a:latin typeface="Arial Black"/>
        <a:ea typeface=""/>
        <a:cs typeface=""/>
        <a:font script="Jpan" typeface="ＭＳ Ｐゴシック"/>
        <a:font script="Hang" typeface="HY견고딕"/>
        <a:font script="Hans" typeface="宋体"/>
        <a:font script="Hant" typeface="新細明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eria comercial">
      <a:fillStyleLst>
        <a:solidFill>
          <a:schemeClr val="phClr"/>
        </a:solidFill>
        <a:gradFill rotWithShape="1">
          <a:gsLst>
            <a:gs pos="0">
              <a:schemeClr val="phClr">
                <a:tint val="45000"/>
                <a:satMod val="300000"/>
              </a:schemeClr>
            </a:gs>
            <a:gs pos="35000">
              <a:schemeClr val="phClr">
                <a:tint val="45000"/>
                <a:satMod val="300000"/>
              </a:schemeClr>
            </a:gs>
            <a:gs pos="69000">
              <a:schemeClr val="phClr">
                <a:tint val="45000"/>
                <a:satMod val="350000"/>
              </a:schemeClr>
            </a:gs>
            <a:gs pos="100000">
              <a:schemeClr val="phClr">
                <a:tint val="60000"/>
                <a:satMod val="350000"/>
              </a:schemeClr>
            </a:gs>
          </a:gsLst>
          <a:path path="circle">
            <a:fillToRect l="50000" t="50000" r="100000" b="100000"/>
          </a:path>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9525" cap="rnd" cmpd="sng" algn="ctr">
          <a:solidFill>
            <a:schemeClr val="phClr"/>
          </a:solidFill>
          <a:prstDash val="solid"/>
        </a:ln>
        <a:ln w="38475" cap="flat" cmpd="sng" algn="ctr">
          <a:solidFill>
            <a:schemeClr val="phClr"/>
          </a:solidFill>
          <a:prstDash val="solid"/>
        </a:ln>
        <a:ln w="54850" cap="flat" cmpd="sng" algn="ctr">
          <a:solidFill>
            <a:schemeClr val="phClr"/>
          </a:solidFill>
          <a:prstDash val="solid"/>
        </a:ln>
      </a:lnStyleLst>
      <a:effectStyleLst>
        <a:effectStyle>
          <a:effectLst>
            <a:outerShdw blurRad="50800" dist="25400" dir="5400000" rotWithShape="0">
              <a:srgbClr val="000000">
                <a:alpha val="55000"/>
              </a:srgbClr>
            </a:outerShdw>
          </a:effectLst>
        </a:effectStyle>
        <a:effectStyle>
          <a:effectLst>
            <a:outerShdw blurRad="50800" dist="25400" dir="5400000" rotWithShape="0">
              <a:srgbClr val="000000">
                <a:alpha val="44000"/>
              </a:srgbClr>
            </a:outerShdw>
          </a:effectLst>
        </a:effectStyle>
        <a:effectStyle>
          <a:effectLst>
            <a:outerShdw blurRad="50800" dist="25400" dir="5400000" rotWithShape="0">
              <a:srgbClr val="000000">
                <a:alpha val="55000"/>
              </a:srgbClr>
            </a:outerShdw>
          </a:effectLst>
          <a:scene3d>
            <a:camera prst="orthographicFront">
              <a:rot lat="0" lon="0" rev="0"/>
            </a:camera>
            <a:lightRig rig="brightRoom" dir="tl">
              <a:rot lat="0" lon="0" rev="3600000"/>
            </a:lightRig>
          </a:scene3d>
          <a:sp3d contourW="31750" prstMaterial="flat">
            <a:bevelT w="127000" h="254000" prst="angle"/>
            <a:contourClr>
              <a:schemeClr val="phClr">
                <a:shade val="20000"/>
              </a:schemeClr>
            </a:contourClr>
          </a:sp3d>
        </a:effectStyle>
      </a:effectStyleLst>
      <a:bgFillStyleLst>
        <a:solidFill>
          <a:schemeClr val="phClr"/>
        </a:solidFill>
        <a:gradFill rotWithShape="1">
          <a:gsLst>
            <a:gs pos="20000">
              <a:schemeClr val="phClr">
                <a:tint val="80000"/>
                <a:lumMod val="100000"/>
              </a:schemeClr>
            </a:gs>
            <a:gs pos="100000">
              <a:schemeClr val="phClr">
                <a:tint val="100000"/>
                <a:lumMod val="80000"/>
              </a:schemeClr>
            </a:gs>
          </a:gsLst>
          <a:path path="circle">
            <a:fillToRect l="50000" t="20000" r="100000" b="100000"/>
          </a:path>
        </a:gradFill>
        <a:gradFill rotWithShape="1">
          <a:gsLst>
            <a:gs pos="0">
              <a:schemeClr val="phClr">
                <a:tint val="100000"/>
                <a:lumMod val="100000"/>
              </a:schemeClr>
            </a:gs>
            <a:gs pos="100000">
              <a:schemeClr val="phClr">
                <a:shade val="100000"/>
                <a:lumMod val="60000"/>
              </a:schemeClr>
            </a:gs>
          </a:gsLst>
          <a:path path="circle">
            <a:fillToRect l="50000" t="2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TC101859861[[fn=Feria comercial]]</Template>
  <TotalTime>73</TotalTime>
  <Words>1118</Words>
  <Application>Microsoft Office PowerPoint</Application>
  <PresentationFormat>Presentación en pantalla (4:3)</PresentationFormat>
  <Paragraphs>53</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feria comercial</vt:lpstr>
      <vt:lpstr>Consejos de realización</vt:lpstr>
      <vt:lpstr>No lo cuentes ,muéstralo.</vt:lpstr>
      <vt:lpstr>Sigue la acción.</vt:lpstr>
      <vt:lpstr>Esconde la acción</vt:lpstr>
      <vt:lpstr>1 página de guion =  1 minuto de pantalla</vt:lpstr>
      <vt:lpstr>Cada escena debe revelar información nueva</vt:lpstr>
      <vt:lpstr>Ruédalo otra vez, sam</vt:lpstr>
      <vt:lpstr>LA REGLA DE LOS 180 GRADOS</vt:lpstr>
      <vt:lpstr>LA REGLA DE LOS tercios</vt:lpstr>
      <vt:lpstr>Deja aire</vt:lpstr>
      <vt:lpstr>Cuenta la historia en el corte</vt:lpstr>
      <vt:lpstr>Los ensayos no son solo para los actores.</vt:lpstr>
      <vt:lpstr>acórtalo</vt:lpstr>
      <vt:lpstr>Síntomas típicos del cineasta novato</vt:lpstr>
      <vt:lpstr>CONSEJOS DE REALIZACIÓN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lo cuentes ,muéstralo.</dc:title>
  <dc:creator>Hp</dc:creator>
  <cp:lastModifiedBy>Hp</cp:lastModifiedBy>
  <cp:revision>11</cp:revision>
  <dcterms:created xsi:type="dcterms:W3CDTF">2014-01-24T19:26:05Z</dcterms:created>
  <dcterms:modified xsi:type="dcterms:W3CDTF">2014-01-28T00:46:23Z</dcterms:modified>
</cp:coreProperties>
</file>